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88" r:id="rId2"/>
    <p:sldId id="366" r:id="rId3"/>
    <p:sldId id="389" r:id="rId4"/>
    <p:sldId id="309" r:id="rId5"/>
    <p:sldId id="314" r:id="rId6"/>
    <p:sldId id="352" r:id="rId7"/>
    <p:sldId id="313" r:id="rId8"/>
    <p:sldId id="390" r:id="rId9"/>
    <p:sldId id="386" r:id="rId10"/>
    <p:sldId id="385" r:id="rId11"/>
    <p:sldId id="354" r:id="rId12"/>
    <p:sldId id="353" r:id="rId13"/>
    <p:sldId id="355" r:id="rId14"/>
    <p:sldId id="356" r:id="rId15"/>
    <p:sldId id="374" r:id="rId16"/>
    <p:sldId id="379" r:id="rId17"/>
    <p:sldId id="391" r:id="rId18"/>
    <p:sldId id="392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71783-42B2-4721-93D4-CAE79FCED016}" v="14" dt="2022-02-17T12:49:53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>
      <p:cViewPr varScale="1">
        <p:scale>
          <a:sx n="108" d="100"/>
          <a:sy n="108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0AD2330-8868-463C-B181-3A80F76623F3}"/>
    <pc:docChg chg="undo custSel addSld delSld modSld">
      <pc:chgData name="Anatoliy Kigel" userId="7432c6c4687b0a9c" providerId="LiveId" clId="{20AD2330-8868-463C-B181-3A80F76623F3}" dt="2021-03-10T18:27:20.234" v="23" actId="20577"/>
      <pc:docMkLst>
        <pc:docMk/>
      </pc:docMkLst>
      <pc:sldChg chg="modSp mod">
        <pc:chgData name="Anatoliy Kigel" userId="7432c6c4687b0a9c" providerId="LiveId" clId="{20AD2330-8868-463C-B181-3A80F76623F3}" dt="2021-03-10T18:27:20.234" v="23" actId="20577"/>
        <pc:sldMkLst>
          <pc:docMk/>
          <pc:sldMk cId="68989562" sldId="379"/>
        </pc:sldMkLst>
        <pc:spChg chg="mod">
          <ac:chgData name="Anatoliy Kigel" userId="7432c6c4687b0a9c" providerId="LiveId" clId="{20AD2330-8868-463C-B181-3A80F76623F3}" dt="2021-03-10T18:27:20.234" v="23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add del">
        <pc:chgData name="Anatoliy Kigel" userId="7432c6c4687b0a9c" providerId="LiveId" clId="{20AD2330-8868-463C-B181-3A80F76623F3}" dt="2021-03-10T18:27:03.152" v="2" actId="47"/>
        <pc:sldMkLst>
          <pc:docMk/>
          <pc:sldMk cId="3522936592" sldId="387"/>
        </pc:sldMkLst>
      </pc:sldChg>
    </pc:docChg>
  </pc:docChgLst>
  <pc:docChgLst>
    <pc:chgData name="Anatoliy Kigel" userId="7432c6c4687b0a9c" providerId="LiveId" clId="{57671783-42B2-4721-93D4-CAE79FCED016}"/>
    <pc:docChg chg="undo custSel addSld delSld modSld">
      <pc:chgData name="Anatoliy Kigel" userId="7432c6c4687b0a9c" providerId="LiveId" clId="{57671783-42B2-4721-93D4-CAE79FCED016}" dt="2022-02-17T12:50:01.763" v="37" actId="47"/>
      <pc:docMkLst>
        <pc:docMk/>
      </pc:docMkLst>
      <pc:sldChg chg="add del">
        <pc:chgData name="Anatoliy Kigel" userId="7432c6c4687b0a9c" providerId="LiveId" clId="{57671783-42B2-4721-93D4-CAE79FCED016}" dt="2022-02-17T12:50:01.763" v="37" actId="47"/>
        <pc:sldMkLst>
          <pc:docMk/>
          <pc:sldMk cId="3816145420" sldId="377"/>
        </pc:sldMkLst>
      </pc:sldChg>
      <pc:sldChg chg="delSp del">
        <pc:chgData name="Anatoliy Kigel" userId="7432c6c4687b0a9c" providerId="LiveId" clId="{57671783-42B2-4721-93D4-CAE79FCED016}" dt="2022-02-17T12:50:01.763" v="37" actId="47"/>
        <pc:sldMkLst>
          <pc:docMk/>
          <pc:sldMk cId="591560507" sldId="378"/>
        </pc:sldMkLst>
        <pc:picChg chg="del">
          <ac:chgData name="Anatoliy Kigel" userId="7432c6c4687b0a9c" providerId="LiveId" clId="{57671783-42B2-4721-93D4-CAE79FCED016}" dt="2022-02-17T12:49:28.328" v="1" actId="21"/>
          <ac:picMkLst>
            <pc:docMk/>
            <pc:sldMk cId="591560507" sldId="378"/>
            <ac:picMk id="1026" creationId="{00000000-0000-0000-0000-000000000000}"/>
          </ac:picMkLst>
        </pc:picChg>
      </pc:sldChg>
      <pc:sldChg chg="add">
        <pc:chgData name="Anatoliy Kigel" userId="7432c6c4687b0a9c" providerId="LiveId" clId="{57671783-42B2-4721-93D4-CAE79FCED016}" dt="2022-02-17T12:49:24.246" v="0"/>
        <pc:sldMkLst>
          <pc:docMk/>
          <pc:sldMk cId="2717058134" sldId="391"/>
        </pc:sldMkLst>
      </pc:sldChg>
      <pc:sldChg chg="addSp delSp modSp add mod">
        <pc:chgData name="Anatoliy Kigel" userId="7432c6c4687b0a9c" providerId="LiveId" clId="{57671783-42B2-4721-93D4-CAE79FCED016}" dt="2022-02-17T12:49:53.181" v="34" actId="1036"/>
        <pc:sldMkLst>
          <pc:docMk/>
          <pc:sldMk cId="1640037751" sldId="392"/>
        </pc:sldMkLst>
        <pc:spChg chg="mod">
          <ac:chgData name="Anatoliy Kigel" userId="7432c6c4687b0a9c" providerId="LiveId" clId="{57671783-42B2-4721-93D4-CAE79FCED016}" dt="2022-02-17T12:49:51.477" v="30" actId="1035"/>
          <ac:spMkLst>
            <pc:docMk/>
            <pc:sldMk cId="1640037751" sldId="392"/>
            <ac:spMk id="7" creationId="{00000000-0000-0000-0000-000000000000}"/>
          </ac:spMkLst>
        </pc:spChg>
        <pc:spChg chg="del">
          <ac:chgData name="Anatoliy Kigel" userId="7432c6c4687b0a9c" providerId="LiveId" clId="{57671783-42B2-4721-93D4-CAE79FCED016}" dt="2022-02-17T12:49:42.911" v="23" actId="478"/>
          <ac:spMkLst>
            <pc:docMk/>
            <pc:sldMk cId="1640037751" sldId="392"/>
            <ac:spMk id="11" creationId="{71957BE7-FE11-4EC1-A33F-171B1EE8E767}"/>
          </ac:spMkLst>
        </pc:spChg>
        <pc:picChg chg="add mod">
          <ac:chgData name="Anatoliy Kigel" userId="7432c6c4687b0a9c" providerId="LiveId" clId="{57671783-42B2-4721-93D4-CAE79FCED016}" dt="2022-02-17T12:49:53.181" v="34" actId="1036"/>
          <ac:picMkLst>
            <pc:docMk/>
            <pc:sldMk cId="1640037751" sldId="392"/>
            <ac:picMk id="6" creationId="{32D69FE7-690D-4F2C-AC06-489805A4966F}"/>
          </ac:picMkLst>
        </pc:picChg>
        <pc:picChg chg="del">
          <ac:chgData name="Anatoliy Kigel" userId="7432c6c4687b0a9c" providerId="LiveId" clId="{57671783-42B2-4721-93D4-CAE79FCED016}" dt="2022-02-17T12:49:30.126" v="2" actId="478"/>
          <ac:picMkLst>
            <pc:docMk/>
            <pc:sldMk cId="1640037751" sldId="392"/>
            <ac:picMk id="2050" creationId="{00000000-0000-0000-0000-000000000000}"/>
          </ac:picMkLst>
        </pc:picChg>
      </pc:sldChg>
    </pc:docChg>
  </pc:docChgLst>
  <pc:docChgLst>
    <pc:chgData name="Anatoliy Kigel" userId="7432c6c4687b0a9c" providerId="LiveId" clId="{6FB897E8-8759-4056-AA44-646D7EF54F45}"/>
    <pc:docChg chg="custSel addSld modSld">
      <pc:chgData name="Anatoliy Kigel" userId="7432c6c4687b0a9c" providerId="LiveId" clId="{6FB897E8-8759-4056-AA44-646D7EF54F45}" dt="2021-06-09T18:40:17.424" v="13" actId="313"/>
      <pc:docMkLst>
        <pc:docMk/>
      </pc:docMkLst>
      <pc:sldChg chg="modSp mod">
        <pc:chgData name="Anatoliy Kigel" userId="7432c6c4687b0a9c" providerId="LiveId" clId="{6FB897E8-8759-4056-AA44-646D7EF54F45}" dt="2021-06-09T18:40:06.242" v="7" actId="20577"/>
        <pc:sldMkLst>
          <pc:docMk/>
          <pc:sldMk cId="68989562" sldId="379"/>
        </pc:sldMkLst>
        <pc:spChg chg="mod">
          <ac:chgData name="Anatoliy Kigel" userId="7432c6c4687b0a9c" providerId="LiveId" clId="{6FB897E8-8759-4056-AA44-646D7EF54F45}" dt="2021-06-09T18:40:06.242" v="7" actId="20577"/>
          <ac:spMkLst>
            <pc:docMk/>
            <pc:sldMk cId="68989562" sldId="379"/>
            <ac:spMk id="7" creationId="{00000000-0000-0000-0000-000000000000}"/>
          </ac:spMkLst>
        </pc:spChg>
      </pc:sldChg>
      <pc:sldChg chg="modSp add mod">
        <pc:chgData name="Anatoliy Kigel" userId="7432c6c4687b0a9c" providerId="LiveId" clId="{6FB897E8-8759-4056-AA44-646D7EF54F45}" dt="2021-06-09T18:40:17.424" v="13" actId="313"/>
        <pc:sldMkLst>
          <pc:docMk/>
          <pc:sldMk cId="3522936592" sldId="387"/>
        </pc:sldMkLst>
        <pc:spChg chg="mod">
          <ac:chgData name="Anatoliy Kigel" userId="7432c6c4687b0a9c" providerId="LiveId" clId="{6FB897E8-8759-4056-AA44-646D7EF54F45}" dt="2021-06-09T18:40:17.424" v="13" actId="313"/>
          <ac:spMkLst>
            <pc:docMk/>
            <pc:sldMk cId="3522936592" sldId="387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8576F4FA-5BBC-47DE-A05C-AA2A12C8E88A}"/>
    <pc:docChg chg="delSld">
      <pc:chgData name="Anatoliy Kigel" userId="7432c6c4687b0a9c" providerId="LiveId" clId="{8576F4FA-5BBC-47DE-A05C-AA2A12C8E88A}" dt="2021-11-19T11:13:35.917" v="0" actId="47"/>
      <pc:docMkLst>
        <pc:docMk/>
      </pc:docMkLst>
      <pc:sldChg chg="del">
        <pc:chgData name="Anatoliy Kigel" userId="7432c6c4687b0a9c" providerId="LiveId" clId="{8576F4FA-5BBC-47DE-A05C-AA2A12C8E88A}" dt="2021-11-19T11:13:35.917" v="0" actId="47"/>
        <pc:sldMkLst>
          <pc:docMk/>
          <pc:sldMk cId="3522936592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17.02.2022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0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3169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17.02.2022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+mj-lt"/>
              </a:rPr>
              <a:t>J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ava</a:t>
            </a:r>
            <a:r>
              <a:rPr lang="en-US" sz="4400" b="1" dirty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cript: </a:t>
            </a:r>
            <a:r>
              <a:rPr lang="ru-RU" sz="4400" b="1" dirty="0">
                <a:solidFill>
                  <a:schemeClr val="bg1"/>
                </a:solidFill>
                <a:latin typeface="+mj-lt"/>
              </a:rPr>
              <a:t>массивы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Алгоритмы обработки </a:t>
            </a:r>
            <a:br>
              <a:rPr lang="en-US" sz="6000" b="1" dirty="0"/>
            </a:br>
            <a:r>
              <a:rPr lang="ru-RU" sz="6000" b="1" dirty="0"/>
              <a:t>набора данных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78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Немного практики: базовые алгоритмы работы с данными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326"/>
            <a:ext cx="12192000" cy="23315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67408" y="5157192"/>
            <a:ext cx="10225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/array-template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83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Базовые алгоритмы работы с данными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3" y="2132856"/>
            <a:ext cx="741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/>
              <a:t>Поиск максимального (минимального) элемента</a:t>
            </a:r>
            <a:r>
              <a:rPr lang="en-US" sz="3200" dirty="0"/>
              <a:t>,</a:t>
            </a:r>
            <a:r>
              <a:rPr lang="ru-RU" sz="3200" dirty="0"/>
              <a:t> среднего</a:t>
            </a:r>
            <a:r>
              <a:rPr lang="en-US" sz="3200" dirty="0"/>
              <a:t> </a:t>
            </a:r>
            <a:r>
              <a:rPr lang="ru-RU" sz="3200" dirty="0"/>
              <a:t>значения;</a:t>
            </a:r>
          </a:p>
          <a:p>
            <a:pPr marL="342900" indent="-342900">
              <a:buAutoNum type="arabicPeriod"/>
            </a:pPr>
            <a:r>
              <a:rPr lang="ru-RU" sz="3200" dirty="0"/>
              <a:t> Создание нового набора данных (массива) на основе имающегося;</a:t>
            </a:r>
            <a:endParaRPr lang="en-US" sz="3200" dirty="0"/>
          </a:p>
          <a:p>
            <a:r>
              <a:rPr lang="en-US" sz="3200" dirty="0"/>
              <a:t>			       ...</a:t>
            </a:r>
            <a:endParaRPr lang="ru-R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844243" y="508518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В некоторых задачах взаиморасположение элементов может влиять на результат, а в некоторых нет. 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0760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1268760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i="1" dirty="0"/>
              <a:t>Поиск максимального (минимального) элемента и среднеарифметического</a:t>
            </a:r>
            <a:r>
              <a:rPr lang="en-US" sz="2400" i="1" dirty="0"/>
              <a:t> </a:t>
            </a:r>
            <a:r>
              <a:rPr lang="ru-RU" sz="2400" i="1" dirty="0"/>
              <a:t>значения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7" y="2564904"/>
            <a:ext cx="7820025" cy="7334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grpSp>
        <p:nvGrpSpPr>
          <p:cNvPr id="12" name="Группа 11"/>
          <p:cNvGrpSpPr/>
          <p:nvPr/>
        </p:nvGrpSpPr>
        <p:grpSpPr>
          <a:xfrm>
            <a:off x="2063552" y="4077072"/>
            <a:ext cx="2304256" cy="1844429"/>
            <a:chOff x="755576" y="3744811"/>
            <a:chExt cx="2389089" cy="191643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02165" y="4869160"/>
              <a:ext cx="917168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max</a:t>
              </a:r>
              <a:endParaRPr lang="uk-UA" sz="14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015880" y="4077072"/>
            <a:ext cx="2304256" cy="1844429"/>
            <a:chOff x="755576" y="3744811"/>
            <a:chExt cx="2389089" cy="1916437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533444" y="4869160"/>
              <a:ext cx="854611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min</a:t>
              </a:r>
              <a:endParaRPr lang="uk-UA" sz="14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040216" y="4077072"/>
            <a:ext cx="2304256" cy="1844429"/>
            <a:chOff x="755576" y="3744811"/>
            <a:chExt cx="2389089" cy="191643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44811"/>
              <a:ext cx="2389089" cy="191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595970" y="4869160"/>
              <a:ext cx="729560" cy="607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avr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42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96752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3200" i="1" dirty="0"/>
              <a:t>Создание нового набора данных на основе имеющегося набора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2060848"/>
            <a:ext cx="7410450" cy="581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5849069"/>
            <a:ext cx="7429500" cy="6762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3077" name="Picture 5" descr="http://us.123rf.com/450wm/maxxyustas/maxxyustas1401/maxxyustas140100059/25276251-motorkonzept-getriebe-und-kolben-auf-weissem-hintergrund-3d.jpg"/>
          <p:cNvPicPr>
            <a:picLocks noChangeAspect="1" noChangeArrowheads="1"/>
          </p:cNvPicPr>
          <p:nvPr/>
        </p:nvPicPr>
        <p:blipFill>
          <a:blip r:embed="rId4" cstate="print"/>
          <a:srcRect t="15118" b="6299"/>
          <a:stretch>
            <a:fillRect/>
          </a:stretch>
        </p:blipFill>
        <p:spPr bwMode="auto">
          <a:xfrm>
            <a:off x="4881023" y="3332472"/>
            <a:ext cx="2207555" cy="19627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Базовые алгоритмы работы с данными</a:t>
            </a:r>
          </a:p>
        </p:txBody>
      </p:sp>
      <p:sp>
        <p:nvSpPr>
          <p:cNvPr id="2" name="Стрелка вниз 1"/>
          <p:cNvSpPr/>
          <p:nvPr/>
        </p:nvSpPr>
        <p:spPr>
          <a:xfrm>
            <a:off x="7680176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3215680" y="3233725"/>
            <a:ext cx="792088" cy="216024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0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Домашнее задание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66736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8455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3861048"/>
            <a:ext cx="11017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Задача: </a:t>
            </a:r>
            <a:r>
              <a:rPr lang="ru-RU" sz="2000" dirty="0"/>
              <a:t>в массиве содержаться данные о ежедневной температуре в течении зимних месяцев. Необходимо подсчитать </a:t>
            </a:r>
            <a:r>
              <a:rPr lang="ru-RU" sz="2000" b="1" dirty="0"/>
              <a:t>сколько было замерзаний </a:t>
            </a:r>
            <a:r>
              <a:rPr lang="ru-RU" sz="2000" dirty="0"/>
              <a:t>в этот период (</a:t>
            </a:r>
            <a:r>
              <a:rPr lang="ru-RU" sz="2000" i="1" dirty="0"/>
              <a:t>замерзания это когда в какой-то день температура плюсовая, а на следующий минусовая</a:t>
            </a:r>
            <a:r>
              <a:rPr lang="ru-RU" sz="2000" dirty="0"/>
              <a:t>).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Сложное задание: </a:t>
            </a:r>
            <a:r>
              <a:rPr lang="ru-RU" sz="2000" dirty="0"/>
              <a:t>определить какой </a:t>
            </a:r>
            <a:r>
              <a:rPr lang="ru-RU" sz="2000" b="1" dirty="0"/>
              <a:t>самый длинный </a:t>
            </a:r>
            <a:r>
              <a:rPr lang="ru-RU" sz="2000" dirty="0"/>
              <a:t>по продолжительности был </a:t>
            </a:r>
            <a:r>
              <a:rPr lang="ru-RU" sz="2000" b="1" dirty="0"/>
              <a:t>период заморозков </a:t>
            </a:r>
            <a:r>
              <a:rPr lang="ru-RU" sz="2000" dirty="0"/>
              <a:t>(</a:t>
            </a:r>
            <a:r>
              <a:rPr lang="ru-RU" sz="2000" i="1" dirty="0"/>
              <a:t>сколько дней подряд была температура ниже нуля</a:t>
            </a:r>
            <a:r>
              <a:rPr lang="ru-RU" sz="2000" dirty="0"/>
              <a:t>)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17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Домашнее задание</a:t>
            </a:r>
            <a:r>
              <a:rPr lang="en-US" sz="4800" b="1" dirty="0"/>
              <a:t> </a:t>
            </a:r>
            <a:r>
              <a:rPr lang="ru-RU" sz="4800" b="1" dirty="0"/>
              <a:t>«Заморозки»</a:t>
            </a:r>
            <a:r>
              <a:rPr lang="en-US" sz="4800" b="1" dirty="0"/>
              <a:t> </a:t>
            </a:r>
            <a:r>
              <a:rPr lang="en-US" sz="4800" b="1" dirty="0">
                <a:solidFill>
                  <a:srgbClr val="00B050"/>
                </a:solidFill>
              </a:rPr>
              <a:t>#B1</a:t>
            </a:r>
            <a:r>
              <a:rPr lang="en-US" sz="4800" b="1" dirty="0"/>
              <a:t> </a:t>
            </a:r>
            <a:endParaRPr lang="ru-RU" sz="4800" b="1" dirty="0">
              <a:solidFill>
                <a:srgbClr val="00B05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5632792"/>
            <a:ext cx="10074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Шаблон с данными в </a:t>
            </a:r>
            <a:r>
              <a:rPr lang="ru-RU" sz="2600" dirty="0" err="1"/>
              <a:t>репозитории</a:t>
            </a:r>
            <a:r>
              <a:rPr lang="ru-RU" sz="2600" dirty="0"/>
              <a:t> занятия</a:t>
            </a:r>
            <a:r>
              <a:rPr lang="en-US" sz="2600" dirty="0"/>
              <a:t>:</a:t>
            </a:r>
            <a:r>
              <a:rPr lang="uk-UA" sz="2600" dirty="0"/>
              <a:t> </a:t>
            </a:r>
            <a:endParaRPr lang="en-US" sz="2600" dirty="0"/>
          </a:p>
          <a:p>
            <a:r>
              <a:rPr lang="uk-UA" sz="2600" b="1" dirty="0">
                <a:solidFill>
                  <a:srgbClr val="0070C0"/>
                </a:solidFill>
              </a:rPr>
              <a:t>.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b="1" dirty="0" err="1">
                <a:solidFill>
                  <a:srgbClr val="0070C0"/>
                </a:solidFill>
              </a:rPr>
              <a:t>src</a:t>
            </a:r>
            <a:r>
              <a:rPr lang="en-US" sz="2600" b="1" dirty="0">
                <a:solidFill>
                  <a:srgbClr val="0070C0"/>
                </a:solidFill>
              </a:rPr>
              <a:t>/homework-template</a:t>
            </a:r>
            <a:endParaRPr lang="uk-UA" sz="26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124744"/>
            <a:ext cx="12210803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8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7888" y="40466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JS</a:t>
            </a:r>
            <a:r>
              <a:rPr lang="ru-RU" sz="4800" b="1" dirty="0"/>
              <a:t>: функции и события</a:t>
            </a:r>
            <a:endParaRPr lang="ru-RU" sz="4800" i="1" dirty="0">
              <a:solidFill>
                <a:srgbClr val="00B0F0"/>
              </a:solidFill>
            </a:endParaRPr>
          </a:p>
        </p:txBody>
      </p:sp>
      <p:pic>
        <p:nvPicPr>
          <p:cNvPr id="6" name="Picture 2" descr="Ð ÐµÐ·ÑÐ»ÑÑÐ°Ñ Ð¿Ð¾ÑÑÐºÑ Ð·Ð¾Ð±ÑÐ°Ð¶ÐµÐ½Ñ Ð·Ð° Ð·Ð°Ð¿Ð¸ÑÐ¾Ð¼ &quot;functions programming&quot;">
            <a:extLst>
              <a:ext uri="{FF2B5EF4-FFF2-40B4-BE49-F238E27FC236}">
                <a16:creationId xmlns:a16="http://schemas.microsoft.com/office/drawing/2014/main" id="{32D69FE7-690D-4F2C-AC06-489805A4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398865"/>
            <a:ext cx="5112568" cy="50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3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Массивы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27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755993"/>
            <a:ext cx="28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Массивы / </a:t>
            </a:r>
            <a:r>
              <a:rPr lang="en-US" sz="2800" b="1" dirty="0"/>
              <a:t>Arrays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03499" y="2204864"/>
            <a:ext cx="28010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Массив</a:t>
            </a:r>
            <a:r>
              <a:rPr lang="ru-RU" sz="2400" dirty="0"/>
              <a:t> – это нумерованный набор значений </a:t>
            </a:r>
            <a:br>
              <a:rPr lang="ru-RU" sz="2400" dirty="0"/>
            </a:br>
            <a:r>
              <a:rPr lang="ru-RU" sz="2400" i="1" dirty="0"/>
              <a:t>(по сути много переменной с номерками внутри одной «большой»)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81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10810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-96688" y="25877"/>
            <a:ext cx="12288688" cy="1143000"/>
          </a:xfrm>
        </p:spPr>
        <p:txBody>
          <a:bodyPr/>
          <a:lstStyle/>
          <a:p>
            <a:r>
              <a:rPr lang="ru-RU" b="1" dirty="0"/>
              <a:t>Массивы / </a:t>
            </a:r>
            <a:r>
              <a:rPr lang="en-US" b="1" dirty="0"/>
              <a:t>Arrays</a:t>
            </a:r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9213" y="5140349"/>
            <a:ext cx="10239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Массив</a:t>
            </a:r>
            <a:r>
              <a:rPr lang="ru-RU" sz="2800" dirty="0"/>
              <a:t> – это нумерованный набор значений </a:t>
            </a:r>
            <a:br>
              <a:rPr lang="ru-RU" sz="2800" dirty="0"/>
            </a:br>
            <a:r>
              <a:rPr lang="ru-RU" sz="2800" i="1" dirty="0"/>
              <a:t>(по сути </a:t>
            </a:r>
            <a:r>
              <a:rPr lang="en-US" sz="2800" i="1" dirty="0"/>
              <a:t>- </a:t>
            </a:r>
            <a:r>
              <a:rPr lang="ru-RU" sz="2800" i="1" dirty="0"/>
              <a:t>много переменных, с номерками, внутри одной «большой» </a:t>
            </a:r>
            <a:r>
              <a:rPr lang="ru-RU" sz="2800" i="1" dirty="0" err="1"/>
              <a:t>перемнной</a:t>
            </a:r>
            <a:r>
              <a:rPr lang="ru-RU" sz="2800" i="1" dirty="0"/>
              <a:t>)</a:t>
            </a:r>
            <a:r>
              <a:rPr lang="ru-RU" sz="2800" dirty="0"/>
              <a:t>.</a:t>
            </a:r>
            <a:endParaRPr lang="uk-UA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1145059"/>
            <a:ext cx="10239375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064552" y="622850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336" y="719698"/>
            <a:ext cx="273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/>
              <a:t>Массивы / </a:t>
            </a:r>
            <a:r>
              <a:rPr lang="en-US" sz="2500" b="1" dirty="0"/>
              <a:t>Arrays</a:t>
            </a:r>
            <a:endParaRPr lang="ru-RU" sz="25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20336" y="1628800"/>
            <a:ext cx="27320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, в </a:t>
            </a:r>
            <a:r>
              <a:rPr lang="en-US" b="1" dirty="0"/>
              <a:t>JavaScript</a:t>
            </a:r>
            <a:r>
              <a:rPr lang="ru-RU" dirty="0"/>
              <a:t>, динамическая структура данных. У массива есть понятие длинны (которую в любой момент можно узнать через свойство </a:t>
            </a:r>
            <a:r>
              <a:rPr lang="en-US" b="1" dirty="0" err="1"/>
              <a:t>array.length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К ним можно добавлять элементы при помощи методов </a:t>
            </a:r>
            <a:r>
              <a:rPr lang="en-US" b="1" dirty="0" err="1"/>
              <a:t>array.push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array.unshift</a:t>
            </a:r>
            <a:r>
              <a:rPr lang="en-US" b="1" dirty="0"/>
              <a:t>()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или же удалять, задействовав </a:t>
            </a:r>
            <a:r>
              <a:rPr lang="en-US" b="1" dirty="0" err="1"/>
              <a:t>array.pop</a:t>
            </a:r>
            <a:r>
              <a:rPr lang="en-US" b="1" dirty="0"/>
              <a:t>() </a:t>
            </a:r>
            <a:r>
              <a:rPr lang="ru-RU" dirty="0"/>
              <a:t>и </a:t>
            </a:r>
            <a:r>
              <a:rPr lang="en-US" b="1" dirty="0" err="1"/>
              <a:t>array.shift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844"/>
            <a:ext cx="8892835" cy="687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2. Цикл </a:t>
            </a:r>
            <a:r>
              <a:rPr lang="en-US" sz="7200" b="1" dirty="0"/>
              <a:t>for</a:t>
            </a:r>
            <a:r>
              <a:rPr lang="ru-RU" sz="7200" b="1" dirty="0"/>
              <a:t>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623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765705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>
                <a:solidFill>
                  <a:srgbClr val="00B050"/>
                </a:solidFill>
              </a:rPr>
              <a:t>for</a:t>
            </a:r>
            <a:r>
              <a:rPr lang="en-US" sz="3600" b="1" dirty="0"/>
              <a:t> </a:t>
            </a:r>
            <a:r>
              <a:rPr lang="uk-UA" sz="3600" b="1" dirty="0"/>
              <a:t>и </a:t>
            </a:r>
            <a:r>
              <a:rPr lang="ru-RU" sz="3600" b="1" dirty="0"/>
              <a:t>перебор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62" y="5013176"/>
            <a:ext cx="875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Цикл </a:t>
            </a:r>
            <a:r>
              <a:rPr lang="en-US" sz="2000" b="1" dirty="0"/>
              <a:t>for</a:t>
            </a:r>
            <a:r>
              <a:rPr lang="en-US" sz="2000" dirty="0"/>
              <a:t> </a:t>
            </a:r>
            <a:r>
              <a:rPr lang="ru-RU" sz="2000" dirty="0"/>
              <a:t>удобен для тех случаев, когда заранее известно (</a:t>
            </a:r>
            <a:r>
              <a:rPr lang="ru-RU" sz="2000" i="1" dirty="0"/>
              <a:t>или можно просчитать на основе уже имеющихся данных</a:t>
            </a:r>
            <a:r>
              <a:rPr lang="ru-RU" sz="2000" dirty="0"/>
              <a:t>), сколько раз нужно будет повторить то или иное действие. Например: </a:t>
            </a:r>
            <a:r>
              <a:rPr lang="ru-RU" sz="2000" b="1" dirty="0"/>
              <a:t>перебор и обработка элементов массивов</a:t>
            </a:r>
            <a:r>
              <a:rPr lang="ru-RU" sz="20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40768"/>
            <a:ext cx="8753475" cy="311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Цикл </a:t>
            </a:r>
            <a:r>
              <a:rPr lang="en-US" sz="7200" b="1" dirty="0"/>
              <a:t>for-of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1285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404664"/>
            <a:ext cx="12192000" cy="648072"/>
          </a:xfrm>
        </p:spPr>
        <p:txBody>
          <a:bodyPr>
            <a:no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for-of </a:t>
            </a:r>
            <a:r>
              <a:rPr lang="ru-RU" sz="3600" b="1" dirty="0"/>
              <a:t>– перебор элементов массива</a:t>
            </a:r>
            <a:endParaRPr lang="uk-UA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Цикл </a:t>
            </a:r>
            <a:r>
              <a:rPr lang="en-US" sz="2800" b="1" dirty="0"/>
              <a:t>for-of</a:t>
            </a:r>
            <a:r>
              <a:rPr lang="en-US" sz="2800" dirty="0"/>
              <a:t> </a:t>
            </a:r>
            <a:r>
              <a:rPr lang="ru-RU" sz="2800" dirty="0"/>
              <a:t>удобен для тех случаев, когда нам необходимо перебрать все элементы массива, при этом их нумерация нам не важна.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484784"/>
            <a:ext cx="8553450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9275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409</Words>
  <Application>Microsoft Office PowerPoint</Application>
  <PresentationFormat>Широкий екран</PresentationFormat>
  <Paragraphs>50</Paragraphs>
  <Slides>18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Массивы / Arrays</vt:lpstr>
      <vt:lpstr>Презентація PowerPoint</vt:lpstr>
      <vt:lpstr>Презентація PowerPoint</vt:lpstr>
      <vt:lpstr>Цикл for и перебор массива</vt:lpstr>
      <vt:lpstr>Презентація PowerPoint</vt:lpstr>
      <vt:lpstr>Цикл for-of – перебор элементов массива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647</cp:revision>
  <dcterms:created xsi:type="dcterms:W3CDTF">2014-11-20T09:08:59Z</dcterms:created>
  <dcterms:modified xsi:type="dcterms:W3CDTF">2022-02-17T12:50:02Z</dcterms:modified>
</cp:coreProperties>
</file>